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57" r:id="rId4"/>
    <p:sldId id="266" r:id="rId5"/>
    <p:sldId id="267" r:id="rId6"/>
    <p:sldId id="262" r:id="rId7"/>
    <p:sldId id="265" r:id="rId8"/>
  </p:sldIdLst>
  <p:sldSz cx="18288000" cy="10287000"/>
  <p:notesSz cx="6858000" cy="9144000"/>
  <p:embeddedFontLst>
    <p:embeddedFont>
      <p:font typeface="Anton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aser Arabic Heavy" panose="020B0604020202020204" charset="-78"/>
      <p:regular r:id="rId14"/>
    </p:embeddedFont>
    <p:embeddedFont>
      <p:font typeface="Aileron Heavy" panose="020B0604020202020204" charset="0"/>
      <p:regular r:id="rId15"/>
    </p:embeddedFont>
    <p:embeddedFont>
      <p:font typeface="Aileron" panose="020B0604020202020204" charset="0"/>
      <p:regular r:id="rId16"/>
    </p:embeddedFont>
    <p:embeddedFont>
      <p:font typeface="Aileron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0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.svg"/><Relationship Id="rId7" Type="http://schemas.openxmlformats.org/officeDocument/2006/relationships/image" Target="../media/image6.png"/><Relationship Id="rId12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6.svg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image" Target="../media/image26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jpeg"/><Relationship Id="rId5" Type="http://schemas.openxmlformats.org/officeDocument/2006/relationships/image" Target="../media/image16.svg"/><Relationship Id="rId10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2.jpeg"/><Relationship Id="rId5" Type="http://schemas.openxmlformats.org/officeDocument/2006/relationships/image" Target="../media/image16.svg"/><Relationship Id="rId10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3.jpeg"/><Relationship Id="rId5" Type="http://schemas.openxmlformats.org/officeDocument/2006/relationships/image" Target="../media/image16.svg"/><Relationship Id="rId10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7" Type="http://schemas.openxmlformats.org/officeDocument/2006/relationships/image" Target="../media/image1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8.svg"/><Relationship Id="rId5" Type="http://schemas.openxmlformats.org/officeDocument/2006/relationships/image" Target="../media/image15.png"/><Relationship Id="rId10" Type="http://schemas.openxmlformats.org/officeDocument/2006/relationships/image" Target="../media/image4.png"/><Relationship Id="rId4" Type="http://schemas.openxmlformats.org/officeDocument/2006/relationships/image" Target="../media/image23.sv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5091522" y="8251926"/>
            <a:ext cx="3501275" cy="1006374"/>
            <a:chOff x="0" y="0"/>
            <a:chExt cx="922147" cy="2650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2147" cy="265053"/>
            </a:xfrm>
            <a:custGeom>
              <a:avLst/>
              <a:gdLst/>
              <a:ahLst/>
              <a:cxnLst/>
              <a:rect l="l" t="t" r="r" b="b"/>
              <a:pathLst>
                <a:path w="922147" h="265053">
                  <a:moveTo>
                    <a:pt x="0" y="0"/>
                  </a:moveTo>
                  <a:lnTo>
                    <a:pt x="922147" y="0"/>
                  </a:lnTo>
                  <a:lnTo>
                    <a:pt x="922147" y="265053"/>
                  </a:lnTo>
                  <a:lnTo>
                    <a:pt x="0" y="265053"/>
                  </a:ln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22147" cy="322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5741385" cy="10287000"/>
            <a:chOff x="0" y="0"/>
            <a:chExt cx="889491" cy="1593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9491" cy="1593725"/>
            </a:xfrm>
            <a:custGeom>
              <a:avLst/>
              <a:gdLst/>
              <a:ahLst/>
              <a:cxnLst/>
              <a:rect l="l" t="t" r="r" b="b"/>
              <a:pathLst>
                <a:path w="889491" h="1593725">
                  <a:moveTo>
                    <a:pt x="0" y="0"/>
                  </a:moveTo>
                  <a:lnTo>
                    <a:pt x="889491" y="0"/>
                  </a:lnTo>
                  <a:lnTo>
                    <a:pt x="88949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1118" r="-87808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2386786" y="-81280"/>
            <a:ext cx="6709198" cy="7321250"/>
            <a:chOff x="0" y="0"/>
            <a:chExt cx="660400" cy="720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720645"/>
            </a:xfrm>
            <a:custGeom>
              <a:avLst/>
              <a:gdLst/>
              <a:ahLst/>
              <a:cxnLst/>
              <a:rect l="l" t="t" r="r" b="b"/>
              <a:pathLst>
                <a:path w="660400" h="720645">
                  <a:moveTo>
                    <a:pt x="220252" y="701576"/>
                  </a:moveTo>
                  <a:cubicBezTo>
                    <a:pt x="254109" y="713090"/>
                    <a:pt x="292600" y="720645"/>
                    <a:pt x="330378" y="720645"/>
                  </a:cubicBezTo>
                  <a:cubicBezTo>
                    <a:pt x="368157" y="720645"/>
                    <a:pt x="404509" y="714169"/>
                    <a:pt x="438009" y="702655"/>
                  </a:cubicBezTo>
                  <a:cubicBezTo>
                    <a:pt x="438723" y="702295"/>
                    <a:pt x="439435" y="702295"/>
                    <a:pt x="440148" y="701936"/>
                  </a:cubicBezTo>
                  <a:cubicBezTo>
                    <a:pt x="565955" y="655881"/>
                    <a:pt x="658618" y="534267"/>
                    <a:pt x="660400" y="39419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393898"/>
                  </a:lnTo>
                  <a:cubicBezTo>
                    <a:pt x="1782" y="534985"/>
                    <a:pt x="93019" y="656601"/>
                    <a:pt x="220252" y="701576"/>
                  </a:cubicBezTo>
                  <a:close/>
                </a:path>
              </a:pathLst>
            </a:custGeom>
            <a:blipFill>
              <a:blip r:embed="rId3"/>
              <a:stretch>
                <a:fillRect l="-7442" t="-12405" b="-18876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8089610" y="8251926"/>
            <a:ext cx="1006374" cy="100637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291979" y="8454295"/>
            <a:ext cx="601637" cy="601637"/>
          </a:xfrm>
          <a:custGeom>
            <a:avLst/>
            <a:gdLst/>
            <a:ahLst/>
            <a:cxnLst/>
            <a:rect l="l" t="t" r="r" b="b"/>
            <a:pathLst>
              <a:path w="601637" h="601637">
                <a:moveTo>
                  <a:pt x="0" y="0"/>
                </a:moveTo>
                <a:lnTo>
                  <a:pt x="601637" y="0"/>
                </a:lnTo>
                <a:lnTo>
                  <a:pt x="601637" y="601637"/>
                </a:lnTo>
                <a:lnTo>
                  <a:pt x="0" y="601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954000" y="6515761"/>
            <a:ext cx="2039953" cy="304139"/>
          </a:xfrm>
          <a:custGeom>
            <a:avLst/>
            <a:gdLst/>
            <a:ahLst/>
            <a:cxnLst/>
            <a:rect l="l" t="t" r="r" b="b"/>
            <a:pathLst>
              <a:path w="2039953" h="304139">
                <a:moveTo>
                  <a:pt x="0" y="0"/>
                </a:moveTo>
                <a:lnTo>
                  <a:pt x="2039953" y="0"/>
                </a:lnTo>
                <a:lnTo>
                  <a:pt x="2039953" y="304139"/>
                </a:lnTo>
                <a:lnTo>
                  <a:pt x="0" y="3041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V="1">
            <a:off x="0" y="4355499"/>
            <a:ext cx="5931501" cy="5931501"/>
          </a:xfrm>
          <a:custGeom>
            <a:avLst/>
            <a:gdLst/>
            <a:ahLst/>
            <a:cxnLst/>
            <a:rect l="l" t="t" r="r" b="b"/>
            <a:pathLst>
              <a:path w="5931501" h="5931501">
                <a:moveTo>
                  <a:pt x="0" y="5931501"/>
                </a:moveTo>
                <a:lnTo>
                  <a:pt x="5931501" y="5931501"/>
                </a:lnTo>
                <a:lnTo>
                  <a:pt x="5931501" y="0"/>
                </a:lnTo>
                <a:lnTo>
                  <a:pt x="0" y="0"/>
                </a:lnTo>
                <a:lnTo>
                  <a:pt x="0" y="5931501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190799" y="794081"/>
            <a:ext cx="1557871" cy="1560708"/>
          </a:xfrm>
          <a:custGeom>
            <a:avLst/>
            <a:gdLst/>
            <a:ahLst/>
            <a:cxnLst/>
            <a:rect l="l" t="t" r="r" b="b"/>
            <a:pathLst>
              <a:path w="1557871" h="1560708">
                <a:moveTo>
                  <a:pt x="0" y="0"/>
                </a:moveTo>
                <a:lnTo>
                  <a:pt x="1557870" y="0"/>
                </a:lnTo>
                <a:lnTo>
                  <a:pt x="1557870" y="1560708"/>
                </a:lnTo>
                <a:lnTo>
                  <a:pt x="0" y="15607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317336" y="5129206"/>
            <a:ext cx="7059852" cy="1926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9"/>
              </a:lnSpc>
            </a:pPr>
            <a:r>
              <a:rPr lang="en-US" sz="5563" b="1" dirty="0" smtClean="0">
                <a:solidFill>
                  <a:srgbClr val="FFFFFF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A </a:t>
            </a:r>
            <a:r>
              <a:rPr lang="en-US" sz="5563" b="1" dirty="0">
                <a:solidFill>
                  <a:srgbClr val="FFFFFF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Threat to Our Planet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0" y="2208575"/>
            <a:ext cx="7470343" cy="264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10344"/>
              </a:lnSpc>
              <a:spcBef>
                <a:spcPct val="0"/>
              </a:spcBef>
            </a:pPr>
            <a:r>
              <a:rPr lang="en-US" sz="8766" dirty="0" smtClean="0">
                <a:solidFill>
                  <a:srgbClr val="EEFFC4"/>
                </a:solidFill>
                <a:latin typeface="Anton" panose="020B0604020202020204" charset="0"/>
                <a:ea typeface="Anton"/>
                <a:cs typeface="Times New Roman" panose="02020603050405020304" pitchFamily="18" charset="0"/>
                <a:sym typeface="Anton"/>
              </a:rPr>
              <a:t>Environmental </a:t>
            </a:r>
            <a:r>
              <a:rPr lang="en-US" sz="8766" dirty="0">
                <a:solidFill>
                  <a:srgbClr val="EEFFC4"/>
                </a:solidFill>
                <a:latin typeface="Anton" panose="020B0604020202020204" charset="0"/>
                <a:ea typeface="Anton"/>
                <a:cs typeface="Times New Roman" panose="02020603050405020304" pitchFamily="18" charset="0"/>
                <a:sym typeface="Anton"/>
              </a:rPr>
              <a:t>Pollution</a:t>
            </a:r>
            <a:endParaRPr lang="en-US" sz="8766" u="none" strike="noStrike" dirty="0">
              <a:solidFill>
                <a:srgbClr val="EEFFC4"/>
              </a:solidFill>
              <a:latin typeface="Anton" panose="020B0604020202020204" charset="0"/>
              <a:ea typeface="Anton"/>
              <a:cs typeface="Times New Roman" panose="02020603050405020304" pitchFamily="18" charset="0"/>
              <a:sym typeface="Anton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317336" y="8060185"/>
            <a:ext cx="7683157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400" dirty="0" smtClean="0">
                <a:solidFill>
                  <a:srgbClr val="FFFFFF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Sabita Akter Koly</a:t>
            </a:r>
          </a:p>
          <a:p>
            <a:pPr algn="just"/>
            <a:r>
              <a:rPr lang="en-US" sz="2400" dirty="0" smtClean="0">
                <a:solidFill>
                  <a:srgbClr val="FFFFFF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Department of Political Studies, SUST.</a:t>
            </a:r>
          </a:p>
          <a:p>
            <a:pPr algn="just"/>
            <a:r>
              <a:rPr lang="en-US" sz="2400" dirty="0" smtClean="0">
                <a:solidFill>
                  <a:srgbClr val="FFFFFF"/>
                </a:solidFill>
                <a:latin typeface="Times New Roman" panose="02020603050405020304" pitchFamily="18" charset="0"/>
                <a:ea typeface="Aileron"/>
                <a:cs typeface="Times New Roman" panose="02020603050405020304" pitchFamily="18" charset="0"/>
                <a:sym typeface="Aileron"/>
              </a:rPr>
              <a:t>Reg No: 2022225009</a:t>
            </a: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ea typeface="Aileron"/>
              <a:cs typeface="Times New Roman" panose="02020603050405020304" pitchFamily="18" charset="0"/>
              <a:sym typeface="Ailero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0" y="3945349"/>
            <a:ext cx="5856260" cy="5312951"/>
            <a:chOff x="0" y="0"/>
            <a:chExt cx="1542389" cy="13992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42389" cy="1399296"/>
            </a:xfrm>
            <a:custGeom>
              <a:avLst/>
              <a:gdLst/>
              <a:ahLst/>
              <a:cxnLst/>
              <a:rect l="l" t="t" r="r" b="b"/>
              <a:pathLst>
                <a:path w="1542389" h="1399296">
                  <a:moveTo>
                    <a:pt x="0" y="0"/>
                  </a:moveTo>
                  <a:lnTo>
                    <a:pt x="1542389" y="0"/>
                  </a:lnTo>
                  <a:lnTo>
                    <a:pt x="1542389" y="1399296"/>
                  </a:lnTo>
                  <a:lnTo>
                    <a:pt x="0" y="1399296"/>
                  </a:ln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542389" cy="1456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677400" y="3456132"/>
            <a:ext cx="481597" cy="481597"/>
          </a:xfrm>
          <a:custGeom>
            <a:avLst/>
            <a:gdLst/>
            <a:ahLst/>
            <a:cxnLst/>
            <a:rect l="l" t="t" r="r" b="b"/>
            <a:pathLst>
              <a:path w="481597" h="481597">
                <a:moveTo>
                  <a:pt x="0" y="0"/>
                </a:moveTo>
                <a:lnTo>
                  <a:pt x="481597" y="0"/>
                </a:lnTo>
                <a:lnTo>
                  <a:pt x="481597" y="481597"/>
                </a:lnTo>
                <a:lnTo>
                  <a:pt x="0" y="481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5066824" y="0"/>
            <a:ext cx="3221176" cy="3221176"/>
          </a:xfrm>
          <a:custGeom>
            <a:avLst/>
            <a:gdLst/>
            <a:ahLst/>
            <a:cxnLst/>
            <a:rect l="l" t="t" r="r" b="b"/>
            <a:pathLst>
              <a:path w="3221176" h="3221176">
                <a:moveTo>
                  <a:pt x="3221176" y="0"/>
                </a:moveTo>
                <a:lnTo>
                  <a:pt x="0" y="0"/>
                </a:lnTo>
                <a:lnTo>
                  <a:pt x="0" y="3221176"/>
                </a:lnTo>
                <a:lnTo>
                  <a:pt x="3221176" y="3221176"/>
                </a:lnTo>
                <a:lnTo>
                  <a:pt x="322117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16765" y="6083902"/>
            <a:ext cx="1033961" cy="1035845"/>
          </a:xfrm>
          <a:custGeom>
            <a:avLst/>
            <a:gdLst/>
            <a:ahLst/>
            <a:cxnLst/>
            <a:rect l="l" t="t" r="r" b="b"/>
            <a:pathLst>
              <a:path w="1033961" h="1035845">
                <a:moveTo>
                  <a:pt x="0" y="0"/>
                </a:moveTo>
                <a:lnTo>
                  <a:pt x="1033961" y="0"/>
                </a:lnTo>
                <a:lnTo>
                  <a:pt x="1033961" y="1035845"/>
                </a:lnTo>
                <a:lnTo>
                  <a:pt x="0" y="10358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3"/>
          <p:cNvSpPr txBox="1"/>
          <p:nvPr/>
        </p:nvSpPr>
        <p:spPr>
          <a:xfrm>
            <a:off x="619620" y="434208"/>
            <a:ext cx="118491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 b="1" dirty="0" smtClean="0">
                <a:solidFill>
                  <a:srgbClr val="FFFFFF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Environmental Pollution</a:t>
            </a:r>
            <a:endParaRPr lang="en-US" sz="5999" b="1" dirty="0">
              <a:solidFill>
                <a:srgbClr val="FFFFFF"/>
              </a:solidFill>
              <a:latin typeface="Montaser Arabic Heavy"/>
              <a:ea typeface="Montaser Arabic Heavy"/>
              <a:cs typeface="Montaser Arabic Heavy"/>
              <a:sym typeface="Montaser Arabic Heavy"/>
            </a:endParaRPr>
          </a:p>
        </p:txBody>
      </p:sp>
      <p:sp>
        <p:nvSpPr>
          <p:cNvPr id="21" name="TextBox 14"/>
          <p:cNvSpPr txBox="1"/>
          <p:nvPr/>
        </p:nvSpPr>
        <p:spPr>
          <a:xfrm>
            <a:off x="669440" y="1724275"/>
            <a:ext cx="10218622" cy="760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b="1" dirty="0">
                <a:solidFill>
                  <a:srgbClr val="EEFFC4"/>
                </a:solidFill>
                <a:latin typeface="Aileron Bold"/>
                <a:ea typeface="Aileron Bold"/>
                <a:cs typeface="Aileron Bold"/>
                <a:sym typeface="Aileron Bold"/>
              </a:rPr>
              <a:t> The introduction of harmful substances or energy into the environment leading to adverse effects on ecosystems or human health.</a:t>
            </a:r>
          </a:p>
        </p:txBody>
      </p:sp>
      <p:sp>
        <p:nvSpPr>
          <p:cNvPr id="23" name="TextBox 13"/>
          <p:cNvSpPr txBox="1"/>
          <p:nvPr/>
        </p:nvSpPr>
        <p:spPr>
          <a:xfrm>
            <a:off x="10515600" y="3071382"/>
            <a:ext cx="6629400" cy="921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3600" b="1" dirty="0">
                <a:solidFill>
                  <a:srgbClr val="FFFFFF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Key Types of Pollution</a:t>
            </a:r>
          </a:p>
        </p:txBody>
      </p:sp>
      <p:sp>
        <p:nvSpPr>
          <p:cNvPr id="26" name="TextBox 14"/>
          <p:cNvSpPr txBox="1"/>
          <p:nvPr/>
        </p:nvSpPr>
        <p:spPr>
          <a:xfrm>
            <a:off x="10888062" y="4484497"/>
            <a:ext cx="6629400" cy="1987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080"/>
              </a:lnSpc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rgbClr val="EEFFC4"/>
                </a:solidFill>
                <a:latin typeface="Aileron Bold"/>
                <a:ea typeface="Aileron Bold"/>
                <a:cs typeface="Aileron Bold"/>
                <a:sym typeface="Aileron Bold"/>
              </a:rPr>
              <a:t> Air Pollution   </a:t>
            </a:r>
            <a:endParaRPr lang="en-US" sz="2200" b="1" dirty="0" smtClean="0">
              <a:solidFill>
                <a:srgbClr val="EEFFC4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342900" indent="-342900" algn="just">
              <a:lnSpc>
                <a:spcPts val="3080"/>
              </a:lnSpc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rgbClr val="EEFFC4"/>
                </a:solidFill>
                <a:latin typeface="Aileron Bold"/>
                <a:ea typeface="Aileron Bold"/>
                <a:cs typeface="Aileron Bold"/>
                <a:sym typeface="Aileron Bold"/>
              </a:rPr>
              <a:t>Water </a:t>
            </a:r>
            <a:r>
              <a:rPr lang="en-US" sz="2200" b="1" dirty="0">
                <a:solidFill>
                  <a:srgbClr val="EEFFC4"/>
                </a:solidFill>
                <a:latin typeface="Aileron Bold"/>
                <a:ea typeface="Aileron Bold"/>
                <a:cs typeface="Aileron Bold"/>
                <a:sym typeface="Aileron Bold"/>
              </a:rPr>
              <a:t>Pollution   </a:t>
            </a:r>
          </a:p>
          <a:p>
            <a:pPr marL="342900" indent="-342900" algn="just">
              <a:lnSpc>
                <a:spcPts val="3080"/>
              </a:lnSpc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rgbClr val="EEFFC4"/>
                </a:solidFill>
                <a:latin typeface="Aileron Bold"/>
                <a:ea typeface="Aileron Bold"/>
                <a:cs typeface="Aileron Bold"/>
                <a:sym typeface="Aileron Bold"/>
              </a:rPr>
              <a:t>Land </a:t>
            </a:r>
            <a:r>
              <a:rPr lang="en-US" sz="2200" b="1" dirty="0">
                <a:solidFill>
                  <a:srgbClr val="EEFFC4"/>
                </a:solidFill>
                <a:latin typeface="Aileron Bold"/>
                <a:ea typeface="Aileron Bold"/>
                <a:cs typeface="Aileron Bold"/>
                <a:sym typeface="Aileron Bold"/>
              </a:rPr>
              <a:t>Pollution   </a:t>
            </a:r>
            <a:endParaRPr lang="en-US" sz="2200" b="1" dirty="0" smtClean="0">
              <a:solidFill>
                <a:srgbClr val="EEFFC4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342900" indent="-342900" algn="just">
              <a:lnSpc>
                <a:spcPts val="3080"/>
              </a:lnSpc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rgbClr val="EEFFC4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2200" b="1" dirty="0">
                <a:solidFill>
                  <a:srgbClr val="EEFFC4"/>
                </a:solidFill>
                <a:latin typeface="Aileron Bold"/>
                <a:ea typeface="Aileron Bold"/>
                <a:cs typeface="Aileron Bold"/>
                <a:sym typeface="Aileron Bold"/>
              </a:rPr>
              <a:t>Noise Pollution   </a:t>
            </a:r>
          </a:p>
          <a:p>
            <a:pPr marL="342900" indent="-342900" algn="just">
              <a:lnSpc>
                <a:spcPts val="3080"/>
              </a:lnSpc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rgbClr val="EEFFC4"/>
                </a:solidFill>
                <a:latin typeface="Aileron Bold"/>
                <a:ea typeface="Aileron Bold"/>
                <a:cs typeface="Aileron Bold"/>
                <a:sym typeface="Aileron Bold"/>
              </a:rPr>
              <a:t>Light </a:t>
            </a:r>
            <a:r>
              <a:rPr lang="en-US" sz="2200" b="1" dirty="0">
                <a:solidFill>
                  <a:srgbClr val="EEFFC4"/>
                </a:solidFill>
                <a:latin typeface="Aileron Bold"/>
                <a:ea typeface="Aileron Bold"/>
                <a:cs typeface="Aileron Bold"/>
                <a:sym typeface="Aileron Bold"/>
              </a:rPr>
              <a:t>Pollution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30" y="4344325"/>
            <a:ext cx="4761905" cy="4761905"/>
          </a:xfrm>
          <a:prstGeom prst="rect">
            <a:avLst/>
          </a:prstGeom>
        </p:spPr>
      </p:pic>
      <p:grpSp>
        <p:nvGrpSpPr>
          <p:cNvPr id="28" name="Group 9"/>
          <p:cNvGrpSpPr/>
          <p:nvPr/>
        </p:nvGrpSpPr>
        <p:grpSpPr>
          <a:xfrm>
            <a:off x="14481681" y="8443015"/>
            <a:ext cx="2733983" cy="765332"/>
            <a:chOff x="0" y="0"/>
            <a:chExt cx="720061" cy="201569"/>
          </a:xfrm>
        </p:grpSpPr>
        <p:sp>
          <p:nvSpPr>
            <p:cNvPr id="29" name="Freeform 10"/>
            <p:cNvSpPr/>
            <p:nvPr/>
          </p:nvSpPr>
          <p:spPr>
            <a:xfrm>
              <a:off x="0" y="0"/>
              <a:ext cx="720061" cy="201569"/>
            </a:xfrm>
            <a:custGeom>
              <a:avLst/>
              <a:gdLst/>
              <a:ahLst/>
              <a:cxnLst/>
              <a:rect l="l" t="t" r="r" b="b"/>
              <a:pathLst>
                <a:path w="720061" h="201569">
                  <a:moveTo>
                    <a:pt x="100784" y="0"/>
                  </a:moveTo>
                  <a:lnTo>
                    <a:pt x="619277" y="0"/>
                  </a:lnTo>
                  <a:cubicBezTo>
                    <a:pt x="674939" y="0"/>
                    <a:pt x="720061" y="45123"/>
                    <a:pt x="720061" y="100784"/>
                  </a:cubicBezTo>
                  <a:lnTo>
                    <a:pt x="720061" y="100784"/>
                  </a:lnTo>
                  <a:cubicBezTo>
                    <a:pt x="720061" y="156446"/>
                    <a:pt x="674939" y="201569"/>
                    <a:pt x="619277" y="201569"/>
                  </a:cubicBezTo>
                  <a:lnTo>
                    <a:pt x="100784" y="201569"/>
                  </a:lnTo>
                  <a:cubicBezTo>
                    <a:pt x="45123" y="201569"/>
                    <a:pt x="0" y="156446"/>
                    <a:pt x="0" y="100784"/>
                  </a:cubicBezTo>
                  <a:lnTo>
                    <a:pt x="0" y="100784"/>
                  </a:lnTo>
                  <a:cubicBezTo>
                    <a:pt x="0" y="45123"/>
                    <a:pt x="45123" y="0"/>
                    <a:pt x="100784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id="30" name="TextBox 11"/>
            <p:cNvSpPr txBox="1"/>
            <p:nvPr/>
          </p:nvSpPr>
          <p:spPr>
            <a:xfrm>
              <a:off x="0" y="-57150"/>
              <a:ext cx="720061" cy="258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1" name="TextBox 15"/>
          <p:cNvSpPr txBox="1"/>
          <p:nvPr/>
        </p:nvSpPr>
        <p:spPr>
          <a:xfrm>
            <a:off x="14847334" y="8631467"/>
            <a:ext cx="1735813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b="1" dirty="0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NEXT SLIDE</a:t>
            </a:r>
          </a:p>
        </p:txBody>
      </p:sp>
      <p:sp>
        <p:nvSpPr>
          <p:cNvPr id="32" name="Freeform 12"/>
          <p:cNvSpPr/>
          <p:nvPr/>
        </p:nvSpPr>
        <p:spPr>
          <a:xfrm>
            <a:off x="16668872" y="8669567"/>
            <a:ext cx="334544" cy="334544"/>
          </a:xfrm>
          <a:custGeom>
            <a:avLst/>
            <a:gdLst/>
            <a:ahLst/>
            <a:cxnLst/>
            <a:rect l="l" t="t" r="r" b="b"/>
            <a:pathLst>
              <a:path w="334544" h="334544">
                <a:moveTo>
                  <a:pt x="0" y="0"/>
                </a:moveTo>
                <a:lnTo>
                  <a:pt x="334544" y="0"/>
                </a:lnTo>
                <a:lnTo>
                  <a:pt x="334544" y="334544"/>
                </a:lnTo>
                <a:lnTo>
                  <a:pt x="0" y="334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19"/>
          <p:cNvSpPr/>
          <p:nvPr/>
        </p:nvSpPr>
        <p:spPr>
          <a:xfrm>
            <a:off x="15219347" y="9434899"/>
            <a:ext cx="2039953" cy="304139"/>
          </a:xfrm>
          <a:custGeom>
            <a:avLst/>
            <a:gdLst/>
            <a:ahLst/>
            <a:cxnLst/>
            <a:rect l="l" t="t" r="r" b="b"/>
            <a:pathLst>
              <a:path w="2039953" h="304139">
                <a:moveTo>
                  <a:pt x="0" y="0"/>
                </a:moveTo>
                <a:lnTo>
                  <a:pt x="2039953" y="0"/>
                </a:lnTo>
                <a:lnTo>
                  <a:pt x="2039953" y="304139"/>
                </a:lnTo>
                <a:lnTo>
                  <a:pt x="0" y="3041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525317" y="4797182"/>
            <a:ext cx="2733983" cy="4160178"/>
            <a:chOff x="0" y="0"/>
            <a:chExt cx="720061" cy="10956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0061" cy="1095685"/>
            </a:xfrm>
            <a:custGeom>
              <a:avLst/>
              <a:gdLst/>
              <a:ahLst/>
              <a:cxnLst/>
              <a:rect l="l" t="t" r="r" b="b"/>
              <a:pathLst>
                <a:path w="720061" h="1095685">
                  <a:moveTo>
                    <a:pt x="0" y="0"/>
                  </a:moveTo>
                  <a:lnTo>
                    <a:pt x="720061" y="0"/>
                  </a:lnTo>
                  <a:lnTo>
                    <a:pt x="720061" y="1095685"/>
                  </a:lnTo>
                  <a:lnTo>
                    <a:pt x="0" y="1095685"/>
                  </a:ln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720061" cy="1152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525317" y="8454174"/>
            <a:ext cx="2733983" cy="765332"/>
            <a:chOff x="0" y="0"/>
            <a:chExt cx="720061" cy="2015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0061" cy="201569"/>
            </a:xfrm>
            <a:custGeom>
              <a:avLst/>
              <a:gdLst/>
              <a:ahLst/>
              <a:cxnLst/>
              <a:rect l="l" t="t" r="r" b="b"/>
              <a:pathLst>
                <a:path w="720061" h="201569">
                  <a:moveTo>
                    <a:pt x="100784" y="0"/>
                  </a:moveTo>
                  <a:lnTo>
                    <a:pt x="619277" y="0"/>
                  </a:lnTo>
                  <a:cubicBezTo>
                    <a:pt x="674939" y="0"/>
                    <a:pt x="720061" y="45123"/>
                    <a:pt x="720061" y="100784"/>
                  </a:cubicBezTo>
                  <a:lnTo>
                    <a:pt x="720061" y="100784"/>
                  </a:lnTo>
                  <a:cubicBezTo>
                    <a:pt x="720061" y="156446"/>
                    <a:pt x="674939" y="201569"/>
                    <a:pt x="619277" y="201569"/>
                  </a:cubicBezTo>
                  <a:lnTo>
                    <a:pt x="100784" y="201569"/>
                  </a:lnTo>
                  <a:cubicBezTo>
                    <a:pt x="45123" y="201569"/>
                    <a:pt x="0" y="156446"/>
                    <a:pt x="0" y="100784"/>
                  </a:cubicBezTo>
                  <a:lnTo>
                    <a:pt x="0" y="100784"/>
                  </a:lnTo>
                  <a:cubicBezTo>
                    <a:pt x="0" y="45123"/>
                    <a:pt x="45123" y="0"/>
                    <a:pt x="100784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720061" cy="258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668872" y="8669567"/>
            <a:ext cx="334544" cy="334544"/>
          </a:xfrm>
          <a:custGeom>
            <a:avLst/>
            <a:gdLst/>
            <a:ahLst/>
            <a:cxnLst/>
            <a:rect l="l" t="t" r="r" b="b"/>
            <a:pathLst>
              <a:path w="334544" h="334544">
                <a:moveTo>
                  <a:pt x="0" y="0"/>
                </a:moveTo>
                <a:lnTo>
                  <a:pt x="334544" y="0"/>
                </a:lnTo>
                <a:lnTo>
                  <a:pt x="334544" y="334544"/>
                </a:lnTo>
                <a:lnTo>
                  <a:pt x="0" y="33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847334" y="8631467"/>
            <a:ext cx="1735813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b="1" dirty="0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NEXT SLIDE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219347" y="9434899"/>
            <a:ext cx="2039953" cy="304139"/>
          </a:xfrm>
          <a:custGeom>
            <a:avLst/>
            <a:gdLst/>
            <a:ahLst/>
            <a:cxnLst/>
            <a:rect l="l" t="t" r="r" b="b"/>
            <a:pathLst>
              <a:path w="2039953" h="304139">
                <a:moveTo>
                  <a:pt x="0" y="0"/>
                </a:moveTo>
                <a:lnTo>
                  <a:pt x="2039953" y="0"/>
                </a:lnTo>
                <a:lnTo>
                  <a:pt x="2039953" y="304139"/>
                </a:lnTo>
                <a:lnTo>
                  <a:pt x="0" y="304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5"/>
          <p:cNvSpPr txBox="1"/>
          <p:nvPr/>
        </p:nvSpPr>
        <p:spPr>
          <a:xfrm>
            <a:off x="457200" y="5002883"/>
            <a:ext cx="6743901" cy="901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5999" b="1" dirty="0">
                <a:solidFill>
                  <a:srgbClr val="EEFFC4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 Air Pollution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627170"/>
              </p:ext>
            </p:extLst>
          </p:nvPr>
        </p:nvGraphicFramePr>
        <p:xfrm>
          <a:off x="1371600" y="6336260"/>
          <a:ext cx="12192000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0"/>
                <a:gridCol w="6096000"/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Causes</a:t>
                      </a:r>
                      <a:endParaRPr lang="en-US" sz="3200" dirty="0">
                        <a:solidFill>
                          <a:schemeClr val="bg1"/>
                        </a:solidFill>
                        <a:latin typeface="Aileron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 Effects:</a:t>
                      </a:r>
                      <a:endParaRPr lang="en-US" sz="3200" dirty="0">
                        <a:solidFill>
                          <a:schemeClr val="bg1"/>
                        </a:solidFill>
                        <a:latin typeface="Aileron" panose="020B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Burning of fossil fuels   </a:t>
                      </a:r>
                    </a:p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Industrial emissions   </a:t>
                      </a:r>
                    </a:p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Vehicle emissions    </a:t>
                      </a:r>
                    </a:p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Forest fires</a:t>
                      </a:r>
                      <a:endParaRPr lang="en-US" sz="3200" dirty="0">
                        <a:solidFill>
                          <a:schemeClr val="bg1"/>
                        </a:solidFill>
                        <a:latin typeface="Aileron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Respiratory problems   </a:t>
                      </a:r>
                    </a:p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Acid rain   </a:t>
                      </a:r>
                    </a:p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Global warming   </a:t>
                      </a:r>
                    </a:p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Ozone layer </a:t>
                      </a:r>
                    </a:p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depletion</a:t>
                      </a:r>
                      <a:endParaRPr lang="en-US" sz="3200" dirty="0">
                        <a:solidFill>
                          <a:schemeClr val="bg1"/>
                        </a:solidFill>
                        <a:latin typeface="Aileron" panose="020B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-56446"/>
            <a:ext cx="18288000" cy="47971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525317" y="4797182"/>
            <a:ext cx="2733983" cy="4160178"/>
            <a:chOff x="0" y="0"/>
            <a:chExt cx="720061" cy="10956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0061" cy="1095685"/>
            </a:xfrm>
            <a:custGeom>
              <a:avLst/>
              <a:gdLst/>
              <a:ahLst/>
              <a:cxnLst/>
              <a:rect l="l" t="t" r="r" b="b"/>
              <a:pathLst>
                <a:path w="720061" h="1095685">
                  <a:moveTo>
                    <a:pt x="0" y="0"/>
                  </a:moveTo>
                  <a:lnTo>
                    <a:pt x="720061" y="0"/>
                  </a:lnTo>
                  <a:lnTo>
                    <a:pt x="720061" y="1095685"/>
                  </a:lnTo>
                  <a:lnTo>
                    <a:pt x="0" y="1095685"/>
                  </a:ln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720061" cy="1152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525317" y="8454174"/>
            <a:ext cx="2733983" cy="765332"/>
            <a:chOff x="0" y="0"/>
            <a:chExt cx="720061" cy="2015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0061" cy="201569"/>
            </a:xfrm>
            <a:custGeom>
              <a:avLst/>
              <a:gdLst/>
              <a:ahLst/>
              <a:cxnLst/>
              <a:rect l="l" t="t" r="r" b="b"/>
              <a:pathLst>
                <a:path w="720061" h="201569">
                  <a:moveTo>
                    <a:pt x="100784" y="0"/>
                  </a:moveTo>
                  <a:lnTo>
                    <a:pt x="619277" y="0"/>
                  </a:lnTo>
                  <a:cubicBezTo>
                    <a:pt x="674939" y="0"/>
                    <a:pt x="720061" y="45123"/>
                    <a:pt x="720061" y="100784"/>
                  </a:cubicBezTo>
                  <a:lnTo>
                    <a:pt x="720061" y="100784"/>
                  </a:lnTo>
                  <a:cubicBezTo>
                    <a:pt x="720061" y="156446"/>
                    <a:pt x="674939" y="201569"/>
                    <a:pt x="619277" y="201569"/>
                  </a:cubicBezTo>
                  <a:lnTo>
                    <a:pt x="100784" y="201569"/>
                  </a:lnTo>
                  <a:cubicBezTo>
                    <a:pt x="45123" y="201569"/>
                    <a:pt x="0" y="156446"/>
                    <a:pt x="0" y="100784"/>
                  </a:cubicBezTo>
                  <a:lnTo>
                    <a:pt x="0" y="100784"/>
                  </a:lnTo>
                  <a:cubicBezTo>
                    <a:pt x="0" y="45123"/>
                    <a:pt x="45123" y="0"/>
                    <a:pt x="100784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720061" cy="258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668872" y="8669567"/>
            <a:ext cx="334544" cy="334544"/>
          </a:xfrm>
          <a:custGeom>
            <a:avLst/>
            <a:gdLst/>
            <a:ahLst/>
            <a:cxnLst/>
            <a:rect l="l" t="t" r="r" b="b"/>
            <a:pathLst>
              <a:path w="334544" h="334544">
                <a:moveTo>
                  <a:pt x="0" y="0"/>
                </a:moveTo>
                <a:lnTo>
                  <a:pt x="334544" y="0"/>
                </a:lnTo>
                <a:lnTo>
                  <a:pt x="334544" y="334544"/>
                </a:lnTo>
                <a:lnTo>
                  <a:pt x="0" y="33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847334" y="8631467"/>
            <a:ext cx="1735813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b="1" dirty="0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NEXT SLIDE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219347" y="9434899"/>
            <a:ext cx="2039953" cy="304139"/>
          </a:xfrm>
          <a:custGeom>
            <a:avLst/>
            <a:gdLst/>
            <a:ahLst/>
            <a:cxnLst/>
            <a:rect l="l" t="t" r="r" b="b"/>
            <a:pathLst>
              <a:path w="2039953" h="304139">
                <a:moveTo>
                  <a:pt x="0" y="0"/>
                </a:moveTo>
                <a:lnTo>
                  <a:pt x="2039953" y="0"/>
                </a:lnTo>
                <a:lnTo>
                  <a:pt x="2039953" y="304139"/>
                </a:lnTo>
                <a:lnTo>
                  <a:pt x="0" y="304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5"/>
          <p:cNvSpPr txBox="1"/>
          <p:nvPr/>
        </p:nvSpPr>
        <p:spPr>
          <a:xfrm>
            <a:off x="457200" y="5002883"/>
            <a:ext cx="7924800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5999" b="1" dirty="0">
                <a:solidFill>
                  <a:srgbClr val="EEFFC4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 Water </a:t>
            </a:r>
            <a:r>
              <a:rPr lang="en-US" sz="5999" b="1" dirty="0" smtClean="0">
                <a:solidFill>
                  <a:srgbClr val="EEFFC4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Pollution</a:t>
            </a:r>
            <a:endParaRPr lang="en-US" sz="5999" b="1" dirty="0">
              <a:solidFill>
                <a:srgbClr val="EEFFC4"/>
              </a:solidFill>
              <a:latin typeface="Montaser Arabic Heavy"/>
              <a:ea typeface="Montaser Arabic Heavy"/>
              <a:cs typeface="Montaser Arabic Heavy"/>
              <a:sym typeface="Montaser Arabic Heavy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51698"/>
              </p:ext>
            </p:extLst>
          </p:nvPr>
        </p:nvGraphicFramePr>
        <p:xfrm>
          <a:off x="1371600" y="6336260"/>
          <a:ext cx="12192000" cy="2621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0"/>
                <a:gridCol w="6096000"/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Causes</a:t>
                      </a:r>
                      <a:endParaRPr lang="en-US" sz="3200" dirty="0">
                        <a:solidFill>
                          <a:schemeClr val="bg1"/>
                        </a:solidFill>
                        <a:latin typeface="Aileron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 Effects:</a:t>
                      </a:r>
                      <a:endParaRPr lang="en-US" sz="3200" dirty="0">
                        <a:solidFill>
                          <a:schemeClr val="bg1"/>
                        </a:solidFill>
                        <a:latin typeface="Aileron" panose="020B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 Industrial waste   </a:t>
                      </a:r>
                    </a:p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Agricultural runoff   </a:t>
                      </a:r>
                    </a:p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Sewage discharge   </a:t>
                      </a:r>
                    </a:p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Oil spills</a:t>
                      </a:r>
                      <a:endParaRPr lang="en-US" sz="3200" dirty="0">
                        <a:solidFill>
                          <a:schemeClr val="bg1"/>
                        </a:solidFill>
                        <a:latin typeface="Aileron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Waterborne diseases   </a:t>
                      </a:r>
                    </a:p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Eutrophication   </a:t>
                      </a:r>
                    </a:p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Marine life degradation   </a:t>
                      </a:r>
                    </a:p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Water scarcity</a:t>
                      </a:r>
                      <a:endParaRPr lang="en-US" sz="3200" dirty="0">
                        <a:solidFill>
                          <a:schemeClr val="bg1"/>
                        </a:solidFill>
                        <a:latin typeface="Aileron" panose="020B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62" y="8190"/>
            <a:ext cx="18322762" cy="480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8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525317" y="4797182"/>
            <a:ext cx="2733983" cy="4160178"/>
            <a:chOff x="0" y="0"/>
            <a:chExt cx="720061" cy="10956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0061" cy="1095685"/>
            </a:xfrm>
            <a:custGeom>
              <a:avLst/>
              <a:gdLst/>
              <a:ahLst/>
              <a:cxnLst/>
              <a:rect l="l" t="t" r="r" b="b"/>
              <a:pathLst>
                <a:path w="720061" h="1095685">
                  <a:moveTo>
                    <a:pt x="0" y="0"/>
                  </a:moveTo>
                  <a:lnTo>
                    <a:pt x="720061" y="0"/>
                  </a:lnTo>
                  <a:lnTo>
                    <a:pt x="720061" y="1095685"/>
                  </a:lnTo>
                  <a:lnTo>
                    <a:pt x="0" y="1095685"/>
                  </a:lnTo>
                  <a:close/>
                </a:path>
              </a:pathLst>
            </a:custGeom>
            <a:solidFill>
              <a:srgbClr val="16554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720061" cy="1152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525317" y="8454174"/>
            <a:ext cx="2733983" cy="765332"/>
            <a:chOff x="0" y="0"/>
            <a:chExt cx="720061" cy="2015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0061" cy="201569"/>
            </a:xfrm>
            <a:custGeom>
              <a:avLst/>
              <a:gdLst/>
              <a:ahLst/>
              <a:cxnLst/>
              <a:rect l="l" t="t" r="r" b="b"/>
              <a:pathLst>
                <a:path w="720061" h="201569">
                  <a:moveTo>
                    <a:pt x="100784" y="0"/>
                  </a:moveTo>
                  <a:lnTo>
                    <a:pt x="619277" y="0"/>
                  </a:lnTo>
                  <a:cubicBezTo>
                    <a:pt x="674939" y="0"/>
                    <a:pt x="720061" y="45123"/>
                    <a:pt x="720061" y="100784"/>
                  </a:cubicBezTo>
                  <a:lnTo>
                    <a:pt x="720061" y="100784"/>
                  </a:lnTo>
                  <a:cubicBezTo>
                    <a:pt x="720061" y="156446"/>
                    <a:pt x="674939" y="201569"/>
                    <a:pt x="619277" y="201569"/>
                  </a:cubicBezTo>
                  <a:lnTo>
                    <a:pt x="100784" y="201569"/>
                  </a:lnTo>
                  <a:cubicBezTo>
                    <a:pt x="45123" y="201569"/>
                    <a:pt x="0" y="156446"/>
                    <a:pt x="0" y="100784"/>
                  </a:cubicBezTo>
                  <a:lnTo>
                    <a:pt x="0" y="100784"/>
                  </a:lnTo>
                  <a:cubicBezTo>
                    <a:pt x="0" y="45123"/>
                    <a:pt x="45123" y="0"/>
                    <a:pt x="100784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720061" cy="258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668872" y="8669567"/>
            <a:ext cx="334544" cy="334544"/>
          </a:xfrm>
          <a:custGeom>
            <a:avLst/>
            <a:gdLst/>
            <a:ahLst/>
            <a:cxnLst/>
            <a:rect l="l" t="t" r="r" b="b"/>
            <a:pathLst>
              <a:path w="334544" h="334544">
                <a:moveTo>
                  <a:pt x="0" y="0"/>
                </a:moveTo>
                <a:lnTo>
                  <a:pt x="334544" y="0"/>
                </a:lnTo>
                <a:lnTo>
                  <a:pt x="334544" y="334544"/>
                </a:lnTo>
                <a:lnTo>
                  <a:pt x="0" y="33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847334" y="8631467"/>
            <a:ext cx="1735813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b="1" dirty="0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NEXT SLIDE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219347" y="9434899"/>
            <a:ext cx="2039953" cy="304139"/>
          </a:xfrm>
          <a:custGeom>
            <a:avLst/>
            <a:gdLst/>
            <a:ahLst/>
            <a:cxnLst/>
            <a:rect l="l" t="t" r="r" b="b"/>
            <a:pathLst>
              <a:path w="2039953" h="304139">
                <a:moveTo>
                  <a:pt x="0" y="0"/>
                </a:moveTo>
                <a:lnTo>
                  <a:pt x="2039953" y="0"/>
                </a:lnTo>
                <a:lnTo>
                  <a:pt x="2039953" y="304139"/>
                </a:lnTo>
                <a:lnTo>
                  <a:pt x="0" y="304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5"/>
          <p:cNvSpPr txBox="1"/>
          <p:nvPr/>
        </p:nvSpPr>
        <p:spPr>
          <a:xfrm>
            <a:off x="457200" y="5002883"/>
            <a:ext cx="7924800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5999" b="1" dirty="0">
                <a:solidFill>
                  <a:srgbClr val="EEFFC4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 Land  </a:t>
            </a:r>
            <a:r>
              <a:rPr lang="en-US" sz="5999" b="1" dirty="0" smtClean="0">
                <a:solidFill>
                  <a:srgbClr val="EEFFC4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Pollution</a:t>
            </a:r>
            <a:endParaRPr lang="en-US" sz="5999" b="1" dirty="0">
              <a:solidFill>
                <a:srgbClr val="EEFFC4"/>
              </a:solidFill>
              <a:latin typeface="Montaser Arabic Heavy"/>
              <a:ea typeface="Montaser Arabic Heavy"/>
              <a:cs typeface="Montaser Arabic Heavy"/>
              <a:sym typeface="Montaser Arabic Heavy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899803"/>
              </p:ext>
            </p:extLst>
          </p:nvPr>
        </p:nvGraphicFramePr>
        <p:xfrm>
          <a:off x="1371600" y="6336260"/>
          <a:ext cx="12192000" cy="267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0"/>
                <a:gridCol w="6096000"/>
              </a:tblGrid>
              <a:tr h="636040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Causes</a:t>
                      </a:r>
                      <a:endParaRPr lang="en-US" sz="3200" dirty="0">
                        <a:solidFill>
                          <a:schemeClr val="bg1"/>
                        </a:solidFill>
                        <a:latin typeface="Aileron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 Effects:</a:t>
                      </a:r>
                      <a:endParaRPr lang="en-US" sz="3200" dirty="0">
                        <a:solidFill>
                          <a:schemeClr val="bg1"/>
                        </a:solidFill>
                        <a:latin typeface="Aileron" panose="020B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Improper waste disposal   </a:t>
                      </a:r>
                    </a:p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Deforestation   </a:t>
                      </a:r>
                    </a:p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Mining activities   </a:t>
                      </a:r>
                    </a:p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Pesticide and fertilizer use</a:t>
                      </a:r>
                      <a:endParaRPr lang="en-US" sz="3200" dirty="0">
                        <a:solidFill>
                          <a:schemeClr val="bg1"/>
                        </a:solidFill>
                        <a:latin typeface="Aileron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 Soil degradation   </a:t>
                      </a:r>
                    </a:p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Loss of biodiversity   </a:t>
                      </a:r>
                    </a:p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Land degradation   </a:t>
                      </a:r>
                    </a:p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3200" dirty="0" smtClean="0">
                          <a:solidFill>
                            <a:schemeClr val="bg1"/>
                          </a:solidFill>
                          <a:latin typeface="Aileron" panose="020B0604020202020204" charset="0"/>
                        </a:rPr>
                        <a:t>Health risks</a:t>
                      </a:r>
                      <a:endParaRPr lang="en-US" sz="3200" dirty="0">
                        <a:solidFill>
                          <a:schemeClr val="bg1"/>
                        </a:solidFill>
                        <a:latin typeface="Aileron" panose="020B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8288000" cy="472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7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5400000" flipV="1">
            <a:off x="5758548" y="8546435"/>
            <a:ext cx="3382372" cy="3388533"/>
          </a:xfrm>
          <a:custGeom>
            <a:avLst/>
            <a:gdLst/>
            <a:ahLst/>
            <a:cxnLst/>
            <a:rect l="l" t="t" r="r" b="b"/>
            <a:pathLst>
              <a:path w="3382372" h="3388533">
                <a:moveTo>
                  <a:pt x="0" y="3388533"/>
                </a:moveTo>
                <a:lnTo>
                  <a:pt x="3382372" y="3388533"/>
                </a:lnTo>
                <a:lnTo>
                  <a:pt x="3382372" y="0"/>
                </a:lnTo>
                <a:lnTo>
                  <a:pt x="0" y="0"/>
                </a:lnTo>
                <a:lnTo>
                  <a:pt x="0" y="338853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51669" y="980684"/>
            <a:ext cx="1033961" cy="1035845"/>
          </a:xfrm>
          <a:custGeom>
            <a:avLst/>
            <a:gdLst/>
            <a:ahLst/>
            <a:cxnLst/>
            <a:rect l="l" t="t" r="r" b="b"/>
            <a:pathLst>
              <a:path w="1033961" h="1035845">
                <a:moveTo>
                  <a:pt x="0" y="0"/>
                </a:moveTo>
                <a:lnTo>
                  <a:pt x="1033961" y="0"/>
                </a:lnTo>
                <a:lnTo>
                  <a:pt x="1033961" y="1035845"/>
                </a:lnTo>
                <a:lnTo>
                  <a:pt x="0" y="1035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4400" y="711823"/>
            <a:ext cx="7545737" cy="2761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7315"/>
              </a:lnSpc>
              <a:spcBef>
                <a:spcPct val="0"/>
              </a:spcBef>
            </a:pPr>
            <a:r>
              <a:rPr lang="en-US" sz="5899" b="1" dirty="0" smtClean="0">
                <a:solidFill>
                  <a:srgbClr val="EEFFC4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Solutions </a:t>
            </a:r>
            <a:r>
              <a:rPr lang="en-US" sz="5899" b="1" dirty="0">
                <a:solidFill>
                  <a:srgbClr val="EEFFC4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to Environmental Pollution</a:t>
            </a:r>
            <a:endParaRPr lang="en-US" sz="5899" b="1" u="none" strike="noStrike" dirty="0">
              <a:solidFill>
                <a:srgbClr val="EEFFC4"/>
              </a:solidFill>
              <a:latin typeface="Montaser Arabic Heavy"/>
              <a:ea typeface="Montaser Arabic Heavy"/>
              <a:cs typeface="Montaser Arabic Heavy"/>
              <a:sym typeface="Montaser Arabic Heav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7800" y="3695700"/>
            <a:ext cx="7193616" cy="4462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2940"/>
              </a:lnSpc>
              <a:buFont typeface="Wingdings" panose="05000000000000000000" pitchFamily="2" charset="2"/>
              <a:buChar char="v"/>
            </a:pPr>
            <a:r>
              <a:rPr lang="en-US" sz="2100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 Reduce, Reuse, Recycle: Minimize waste and conserve resources. </a:t>
            </a:r>
          </a:p>
          <a:p>
            <a:pPr marL="342900" indent="-342900" algn="just">
              <a:lnSpc>
                <a:spcPts val="2940"/>
              </a:lnSpc>
              <a:buFont typeface="Wingdings" panose="05000000000000000000" pitchFamily="2" charset="2"/>
              <a:buChar char="v"/>
            </a:pPr>
            <a:r>
              <a:rPr lang="en-US" sz="2100" b="1" dirty="0" smtClean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Choose </a:t>
            </a:r>
            <a:r>
              <a:rPr lang="en-US" sz="2100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Sustainable Products: Opt for eco-friendly products. </a:t>
            </a:r>
            <a:r>
              <a:rPr lang="en-US" sz="2100" b="1" dirty="0" smtClean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</a:p>
          <a:p>
            <a:pPr marL="342900" indent="-342900" algn="just">
              <a:lnSpc>
                <a:spcPts val="2940"/>
              </a:lnSpc>
              <a:buFont typeface="Wingdings" panose="05000000000000000000" pitchFamily="2" charset="2"/>
              <a:buChar char="v"/>
            </a:pPr>
            <a:r>
              <a:rPr lang="en-US" sz="2100" b="1" dirty="0" smtClean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Conserve </a:t>
            </a:r>
            <a:r>
              <a:rPr lang="en-US" sz="2100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Energy and Water: Reduce your carbon footprint. </a:t>
            </a:r>
          </a:p>
          <a:p>
            <a:pPr marL="342900" indent="-342900" algn="just">
              <a:lnSpc>
                <a:spcPts val="2940"/>
              </a:lnSpc>
              <a:buFont typeface="Wingdings" panose="05000000000000000000" pitchFamily="2" charset="2"/>
              <a:buChar char="v"/>
            </a:pPr>
            <a:r>
              <a:rPr lang="en-US" sz="2100" b="1" dirty="0" smtClean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Support </a:t>
            </a:r>
            <a:r>
              <a:rPr lang="en-US" sz="2100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Renewable Energy: Encourage the use of clean energy sources. </a:t>
            </a:r>
          </a:p>
          <a:p>
            <a:pPr marL="342900" indent="-342900" algn="just">
              <a:lnSpc>
                <a:spcPts val="2940"/>
              </a:lnSpc>
              <a:buFont typeface="Wingdings" panose="05000000000000000000" pitchFamily="2" charset="2"/>
              <a:buChar char="v"/>
            </a:pPr>
            <a:r>
              <a:rPr lang="en-US" sz="2100" b="1" dirty="0" smtClean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Plant </a:t>
            </a:r>
            <a:r>
              <a:rPr lang="en-US" sz="2100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Trees: Contribute to reforestation and carbon sequestration. </a:t>
            </a:r>
          </a:p>
          <a:p>
            <a:pPr marL="342900" indent="-342900" algn="just">
              <a:lnSpc>
                <a:spcPts val="2940"/>
              </a:lnSpc>
              <a:buFont typeface="Wingdings" panose="05000000000000000000" pitchFamily="2" charset="2"/>
              <a:buChar char="v"/>
            </a:pPr>
            <a:r>
              <a:rPr lang="en-US" sz="2100" b="1" dirty="0" smtClean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Educate </a:t>
            </a:r>
            <a:r>
              <a:rPr lang="en-US" sz="2100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and Advocate: Spread awareness and promote environmental policies.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7"/>
          <a:stretch/>
        </p:blipFill>
        <p:spPr>
          <a:xfrm>
            <a:off x="9982200" y="2324100"/>
            <a:ext cx="7772400" cy="64389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4525317" y="8454174"/>
            <a:ext cx="2733983" cy="765332"/>
            <a:chOff x="0" y="0"/>
            <a:chExt cx="720061" cy="201569"/>
          </a:xfrm>
        </p:grpSpPr>
        <p:sp>
          <p:nvSpPr>
            <p:cNvPr id="11" name="Freeform 10"/>
            <p:cNvSpPr/>
            <p:nvPr/>
          </p:nvSpPr>
          <p:spPr>
            <a:xfrm>
              <a:off x="0" y="0"/>
              <a:ext cx="720061" cy="201569"/>
            </a:xfrm>
            <a:custGeom>
              <a:avLst/>
              <a:gdLst/>
              <a:ahLst/>
              <a:cxnLst/>
              <a:rect l="l" t="t" r="r" b="b"/>
              <a:pathLst>
                <a:path w="720061" h="201569">
                  <a:moveTo>
                    <a:pt x="100784" y="0"/>
                  </a:moveTo>
                  <a:lnTo>
                    <a:pt x="619277" y="0"/>
                  </a:lnTo>
                  <a:cubicBezTo>
                    <a:pt x="674939" y="0"/>
                    <a:pt x="720061" y="45123"/>
                    <a:pt x="720061" y="100784"/>
                  </a:cubicBezTo>
                  <a:lnTo>
                    <a:pt x="720061" y="100784"/>
                  </a:lnTo>
                  <a:cubicBezTo>
                    <a:pt x="720061" y="156446"/>
                    <a:pt x="674939" y="201569"/>
                    <a:pt x="619277" y="201569"/>
                  </a:cubicBezTo>
                  <a:lnTo>
                    <a:pt x="100784" y="201569"/>
                  </a:lnTo>
                  <a:cubicBezTo>
                    <a:pt x="45123" y="201569"/>
                    <a:pt x="0" y="156446"/>
                    <a:pt x="0" y="100784"/>
                  </a:cubicBezTo>
                  <a:lnTo>
                    <a:pt x="0" y="100784"/>
                  </a:lnTo>
                  <a:cubicBezTo>
                    <a:pt x="0" y="45123"/>
                    <a:pt x="45123" y="0"/>
                    <a:pt x="100784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id="12" name="TextBox 11"/>
            <p:cNvSpPr txBox="1"/>
            <p:nvPr/>
          </p:nvSpPr>
          <p:spPr>
            <a:xfrm>
              <a:off x="0" y="-57150"/>
              <a:ext cx="720061" cy="258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3" name="Freeform 12"/>
          <p:cNvSpPr/>
          <p:nvPr/>
        </p:nvSpPr>
        <p:spPr>
          <a:xfrm>
            <a:off x="16668872" y="8669567"/>
            <a:ext cx="334544" cy="334544"/>
          </a:xfrm>
          <a:custGeom>
            <a:avLst/>
            <a:gdLst/>
            <a:ahLst/>
            <a:cxnLst/>
            <a:rect l="l" t="t" r="r" b="b"/>
            <a:pathLst>
              <a:path w="334544" h="334544">
                <a:moveTo>
                  <a:pt x="0" y="0"/>
                </a:moveTo>
                <a:lnTo>
                  <a:pt x="334544" y="0"/>
                </a:lnTo>
                <a:lnTo>
                  <a:pt x="334544" y="334544"/>
                </a:lnTo>
                <a:lnTo>
                  <a:pt x="0" y="334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5"/>
          <p:cNvSpPr txBox="1"/>
          <p:nvPr/>
        </p:nvSpPr>
        <p:spPr>
          <a:xfrm>
            <a:off x="14847334" y="8631467"/>
            <a:ext cx="1735813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b="1" dirty="0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NEXT SLIDE</a:t>
            </a:r>
          </a:p>
        </p:txBody>
      </p:sp>
      <p:sp>
        <p:nvSpPr>
          <p:cNvPr id="15" name="Freeform 19"/>
          <p:cNvSpPr/>
          <p:nvPr/>
        </p:nvSpPr>
        <p:spPr>
          <a:xfrm>
            <a:off x="15219347" y="9434899"/>
            <a:ext cx="2039953" cy="304139"/>
          </a:xfrm>
          <a:custGeom>
            <a:avLst/>
            <a:gdLst/>
            <a:ahLst/>
            <a:cxnLst/>
            <a:rect l="l" t="t" r="r" b="b"/>
            <a:pathLst>
              <a:path w="2039953" h="304139">
                <a:moveTo>
                  <a:pt x="0" y="0"/>
                </a:moveTo>
                <a:lnTo>
                  <a:pt x="2039953" y="0"/>
                </a:lnTo>
                <a:lnTo>
                  <a:pt x="2039953" y="304139"/>
                </a:lnTo>
                <a:lnTo>
                  <a:pt x="0" y="3041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489818"/>
            <a:ext cx="18288000" cy="4797182"/>
            <a:chOff x="0" y="0"/>
            <a:chExt cx="2833290" cy="7432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743209"/>
            </a:xfrm>
            <a:custGeom>
              <a:avLst/>
              <a:gdLst/>
              <a:ahLst/>
              <a:cxnLst/>
              <a:rect l="l" t="t" r="r" b="b"/>
              <a:pathLst>
                <a:path w="2833290" h="743209">
                  <a:moveTo>
                    <a:pt x="0" y="0"/>
                  </a:moveTo>
                  <a:lnTo>
                    <a:pt x="2833290" y="0"/>
                  </a:lnTo>
                  <a:lnTo>
                    <a:pt x="2833290" y="743209"/>
                  </a:lnTo>
                  <a:lnTo>
                    <a:pt x="0" y="743209"/>
                  </a:lnTo>
                  <a:close/>
                </a:path>
              </a:pathLst>
            </a:custGeom>
            <a:blipFill>
              <a:blip r:embed="rId2"/>
              <a:stretch>
                <a:fillRect t="-76995" b="-7699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029200" y="1028700"/>
            <a:ext cx="8229600" cy="82296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925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050826" y="3382357"/>
            <a:ext cx="6186349" cy="2694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83"/>
              </a:lnSpc>
            </a:pPr>
            <a:r>
              <a:rPr lang="en-US" sz="10488" b="1">
                <a:solidFill>
                  <a:srgbClr val="FFFFFF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THANK YOU!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4721110"/>
            <a:ext cx="2039953" cy="304139"/>
          </a:xfrm>
          <a:custGeom>
            <a:avLst/>
            <a:gdLst/>
            <a:ahLst/>
            <a:cxnLst/>
            <a:rect l="l" t="t" r="r" b="b"/>
            <a:pathLst>
              <a:path w="2039953" h="304139">
                <a:moveTo>
                  <a:pt x="0" y="0"/>
                </a:moveTo>
                <a:lnTo>
                  <a:pt x="2039953" y="0"/>
                </a:lnTo>
                <a:lnTo>
                  <a:pt x="2039953" y="304138"/>
                </a:lnTo>
                <a:lnTo>
                  <a:pt x="0" y="304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20950" y="4721110"/>
            <a:ext cx="2039953" cy="304139"/>
          </a:xfrm>
          <a:custGeom>
            <a:avLst/>
            <a:gdLst/>
            <a:ahLst/>
            <a:cxnLst/>
            <a:rect l="l" t="t" r="r" b="b"/>
            <a:pathLst>
              <a:path w="2039953" h="304139">
                <a:moveTo>
                  <a:pt x="0" y="0"/>
                </a:moveTo>
                <a:lnTo>
                  <a:pt x="2039953" y="0"/>
                </a:lnTo>
                <a:lnTo>
                  <a:pt x="2039953" y="304138"/>
                </a:lnTo>
                <a:lnTo>
                  <a:pt x="0" y="304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034692" y="3037715"/>
            <a:ext cx="1033961" cy="1035845"/>
          </a:xfrm>
          <a:custGeom>
            <a:avLst/>
            <a:gdLst/>
            <a:ahLst/>
            <a:cxnLst/>
            <a:rect l="l" t="t" r="r" b="b"/>
            <a:pathLst>
              <a:path w="1033961" h="1035845">
                <a:moveTo>
                  <a:pt x="0" y="0"/>
                </a:moveTo>
                <a:lnTo>
                  <a:pt x="1033961" y="0"/>
                </a:lnTo>
                <a:lnTo>
                  <a:pt x="1033961" y="1035844"/>
                </a:lnTo>
                <a:lnTo>
                  <a:pt x="0" y="1035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5220950" y="3037715"/>
            <a:ext cx="1033961" cy="1035845"/>
          </a:xfrm>
          <a:custGeom>
            <a:avLst/>
            <a:gdLst/>
            <a:ahLst/>
            <a:cxnLst/>
            <a:rect l="l" t="t" r="r" b="b"/>
            <a:pathLst>
              <a:path w="1033961" h="1035845">
                <a:moveTo>
                  <a:pt x="1033961" y="0"/>
                </a:moveTo>
                <a:lnTo>
                  <a:pt x="0" y="0"/>
                </a:lnTo>
                <a:lnTo>
                  <a:pt x="0" y="1035844"/>
                </a:lnTo>
                <a:lnTo>
                  <a:pt x="1033961" y="1035844"/>
                </a:lnTo>
                <a:lnTo>
                  <a:pt x="103396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219</Words>
  <Application>Microsoft Office PowerPoint</Application>
  <PresentationFormat>Custom</PresentationFormat>
  <Paragraphs>60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Anton</vt:lpstr>
      <vt:lpstr>Calibri</vt:lpstr>
      <vt:lpstr>Times New Roman</vt:lpstr>
      <vt:lpstr>Wingdings</vt:lpstr>
      <vt:lpstr>Montaser Arabic Heavy</vt:lpstr>
      <vt:lpstr>Aileron Heavy</vt:lpstr>
      <vt:lpstr>Aileron</vt:lpstr>
      <vt:lpstr>Aileron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Dark Green Geometric Climate Change Presentation</dc:title>
  <dc:creator>Hp</dc:creator>
  <cp:lastModifiedBy>Hp</cp:lastModifiedBy>
  <cp:revision>10</cp:revision>
  <dcterms:created xsi:type="dcterms:W3CDTF">2006-08-16T00:00:00Z</dcterms:created>
  <dcterms:modified xsi:type="dcterms:W3CDTF">2024-12-18T07:39:34Z</dcterms:modified>
  <dc:identifier>DAGZiJlyUI8</dc:identifier>
</cp:coreProperties>
</file>